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96" r:id="rId2"/>
    <p:sldId id="462" r:id="rId3"/>
    <p:sldId id="463" r:id="rId4"/>
    <p:sldId id="464" r:id="rId5"/>
    <p:sldId id="465" r:id="rId6"/>
    <p:sldId id="466" r:id="rId7"/>
    <p:sldId id="472" r:id="rId8"/>
    <p:sldId id="476" r:id="rId9"/>
    <p:sldId id="444" r:id="rId10"/>
    <p:sldId id="445" r:id="rId11"/>
    <p:sldId id="448" r:id="rId12"/>
    <p:sldId id="447" r:id="rId13"/>
    <p:sldId id="446" r:id="rId14"/>
    <p:sldId id="449" r:id="rId15"/>
    <p:sldId id="480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090" userDrawn="1">
          <p15:clr>
            <a:srgbClr val="A4A3A4"/>
          </p15:clr>
        </p15:guide>
        <p15:guide id="7" pos="18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pos="2230" userDrawn="1">
          <p15:clr>
            <a:srgbClr val="A4A3A4"/>
          </p15:clr>
        </p15:guide>
        <p15:guide id="16" orient="horz" pos="618" userDrawn="1">
          <p15:clr>
            <a:srgbClr val="A4A3A4"/>
          </p15:clr>
        </p15:guide>
        <p15:guide id="17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2E5F0"/>
    <a:srgbClr val="E4EEF8"/>
    <a:srgbClr val="66FFFF"/>
    <a:srgbClr val="96E2EA"/>
    <a:srgbClr val="C0EDF2"/>
    <a:srgbClr val="BCD6EE"/>
    <a:srgbClr val="000000"/>
    <a:srgbClr val="F19375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6395" autoAdjust="0"/>
  </p:normalViewPr>
  <p:slideViewPr>
    <p:cSldViewPr snapToGrid="0" showGuides="1">
      <p:cViewPr varScale="1">
        <p:scale>
          <a:sx n="109" d="100"/>
          <a:sy n="109" d="100"/>
        </p:scale>
        <p:origin x="132" y="96"/>
      </p:cViewPr>
      <p:guideLst>
        <p:guide pos="393"/>
        <p:guide pos="7559"/>
        <p:guide orient="horz" pos="822"/>
        <p:guide orient="horz" pos="3090"/>
        <p:guide pos="189"/>
        <p:guide pos="3840"/>
        <p:guide pos="7423"/>
        <p:guide pos="2230"/>
        <p:guide orient="horz" pos="618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0271-696A-4A81-ABCB-F3C15061E2C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B882-54BB-4A3F-A288-91EC00279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1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4647-228F-4B9C-8AE9-E5149BFFE16F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84CB-E6A9-4018-AA34-EF4D18A0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8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2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01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9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92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1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8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8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70EE-E3D2-46E2-8C47-ACC4ABDFA53B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5FED-7ED2-4385-B721-679387D435A7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98C1-713A-409A-A79B-2565E966B830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60-AF1A-4681-9261-07C8E0E50780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F45-81F6-4A69-AB92-77687D055A85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0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5276-80C3-4245-8493-A3BEB3D9EC79}" type="datetime1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7977-1B0B-49C8-90CD-56CB6B5F128E}" type="datetime1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273-A719-4FE0-BCD0-BB5E0AA1AB01}" type="datetime1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BB2-3D87-4E2A-A541-EB042932E14C}" type="datetime1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667-F095-4A4D-80C8-91E894CC24F9}" type="datetime1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00B2-1C6B-4F7F-8B84-9FD767DB88DC}" type="datetime1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502-FE03-4847-AEC8-752E59D937C7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-226" r="3433" b="19192"/>
          <a:stretch/>
        </p:blipFill>
        <p:spPr>
          <a:xfrm>
            <a:off x="973266" y="2064775"/>
            <a:ext cx="7302937" cy="35547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290973" y="104061"/>
            <a:ext cx="51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5B9BD5">
                    <a:lumMod val="20000"/>
                    <a:lumOff val="80000"/>
                  </a:srgbClr>
                </a:solidFill>
                <a:latin typeface="Franklin Gothic Demi Cond" pitchFamily="34" charset="0"/>
                <a:ea typeface="Arial Unicode MS" pitchFamily="34" charset="-128"/>
                <a:cs typeface="Times New Roman" pitchFamily="18" charset="0"/>
              </a:rPr>
              <a:t>КРАСНОДАРСКОЕ ВЫСШЕЕ ВОЕННОЕ УЧИЛИЩЕ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11" y="1269109"/>
            <a:ext cx="791285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5353" fontAlgn="ctr">
              <a:lnSpc>
                <a:spcPct val="90000"/>
              </a:lnSpc>
            </a:pPr>
            <a:r>
              <a:rPr lang="ru-RU" sz="3200" b="1" kern="0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Краснодарское высшее военное училище</a:t>
            </a:r>
          </a:p>
        </p:txBody>
      </p:sp>
      <p:pic>
        <p:nvPicPr>
          <p:cNvPr id="1026" name="Picture 2" descr="Эмблема Больша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95" y="1543030"/>
            <a:ext cx="3244518" cy="40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3" y="3004937"/>
            <a:ext cx="2083645" cy="2502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87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Денежное довольствие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133350" y="947671"/>
            <a:ext cx="11937409" cy="615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51" y="101619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Курсанты 1 курса (военнослужащие по призыву)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2 563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133350" y="2510076"/>
            <a:ext cx="11937409" cy="27366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5" y="2569053"/>
            <a:ext cx="1130617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воинскому званию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6 659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воинской должности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9 323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выслугу лет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1 598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6 526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3 995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" y="2637880"/>
            <a:ext cx="311703" cy="3103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3" y="3028507"/>
            <a:ext cx="311703" cy="3103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20" y="3409923"/>
            <a:ext cx="311703" cy="310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3791727"/>
            <a:ext cx="311703" cy="3103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4518478"/>
            <a:ext cx="311703" cy="310346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33350" y="1623861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1" y="1644760"/>
            <a:ext cx="121020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00" dirty="0">
                <a:ln/>
                <a:latin typeface="Seattle Sans [RUS by me]" panose="00000400000000000000" pitchFamily="2" charset="0"/>
              </a:rPr>
              <a:t>Курсанты 2-5 курса (после заключения контракта) – </a:t>
            </a:r>
            <a:r>
              <a:rPr lang="ru-RU" sz="2400" b="1" spc="-10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от 15 900 </a:t>
            </a:r>
            <a:r>
              <a:rPr lang="ru-RU" sz="2400" b="1" spc="-100" dirty="0">
                <a:ln/>
                <a:latin typeface="Seattle Sans [RUS by me]" panose="00000400000000000000" pitchFamily="2" charset="0"/>
              </a:rPr>
              <a:t>рублей, 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которое складывается из: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133350" y="5291702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50" y="5312601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5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Наиболее одаренным курсантам </a:t>
            </a:r>
            <a:r>
              <a:rPr lang="ru-RU" sz="2400" b="1" spc="-150" dirty="0">
                <a:ln/>
                <a:latin typeface="Seattle Sans [RUS by me]" panose="00000400000000000000" pitchFamily="2" charset="0"/>
              </a:rPr>
              <a:t>выплачиваются государственные (именные)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стипендии Президента РФ, Правительства РФ, Министра обороны РФ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Олимпиады и спортивная жизнь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0626" y="1359412"/>
            <a:ext cx="5776799" cy="31356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544394"/>
            <a:ext cx="55816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во всероссийских </a:t>
            </a:r>
            <a:b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 международных олимпиадах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Математика;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Информатика;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Программирование;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Физика;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Иностранные языки;</a:t>
            </a:r>
          </a:p>
          <a:p>
            <a:pPr indent="447675" algn="just"/>
            <a:r>
              <a:rPr lang="ru-RU" sz="2000" b="1" spc="-40" dirty="0">
                <a:ln/>
                <a:latin typeface="Seattle Sans [RUS by me]" panose="00000400000000000000" pitchFamily="2" charset="0"/>
              </a:rPr>
              <a:t>Военно-профессиональная подготовка</a:t>
            </a:r>
            <a:r>
              <a:rPr lang="en-US" sz="2000" b="1" spc="-40" dirty="0">
                <a:ln/>
                <a:latin typeface="Seattle Sans [RUS by me]" panose="00000400000000000000" pitchFamily="2" charset="0"/>
              </a:rPr>
              <a:t>.</a:t>
            </a:r>
            <a:endParaRPr lang="ru-RU" sz="2000" b="1" spc="-4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6481876" y="1359411"/>
            <a:ext cx="5505563" cy="435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1519300"/>
            <a:ext cx="531495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 ежегодных чемпионатах и спартакиадах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Волейбол;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Мини-футбол;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Плавание;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Рукопашный бой;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Самбо;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Гиревой спорт;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Спортивное ориентирование;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Офицерское троеборье;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Военное пятиборье;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Курсантский бросок;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Стрельба из штатного оружия.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198611"/>
            <a:ext cx="241743" cy="240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512761"/>
            <a:ext cx="241743" cy="240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831094"/>
            <a:ext cx="241743" cy="240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3125064"/>
            <a:ext cx="241743" cy="240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6" y="3422289"/>
            <a:ext cx="241743" cy="24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3717768"/>
            <a:ext cx="241743" cy="240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4031918"/>
            <a:ext cx="241743" cy="2406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348012"/>
            <a:ext cx="241743" cy="240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643316"/>
            <a:ext cx="241743" cy="240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946495"/>
            <a:ext cx="241743" cy="2406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3" y="5234686"/>
            <a:ext cx="241743" cy="2406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1" y="2229124"/>
            <a:ext cx="241743" cy="240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1" y="2530109"/>
            <a:ext cx="241743" cy="240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0" y="2831094"/>
            <a:ext cx="241743" cy="2406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132079"/>
            <a:ext cx="241743" cy="240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7" y="3422288"/>
            <a:ext cx="241743" cy="240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733156"/>
            <a:ext cx="241743" cy="2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798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Получение удостоверений на право управления  </a:t>
            </a:r>
            <a:b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транспортными средствами и маломерными судами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57275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34" y="1057274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95437" y="2534853"/>
            <a:ext cx="292805" cy="1607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84474" r="40705" b="6842"/>
          <a:stretch/>
        </p:blipFill>
        <p:spPr>
          <a:xfrm>
            <a:off x="2166939" y="2255044"/>
            <a:ext cx="747712" cy="373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5989" y="2255044"/>
            <a:ext cx="699973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15575" y="2544378"/>
            <a:ext cx="304800" cy="1511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3" t="84644" r="50676" b="6727"/>
          <a:stretch/>
        </p:blipFill>
        <p:spPr>
          <a:xfrm>
            <a:off x="11210926" y="2248875"/>
            <a:ext cx="704850" cy="3714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1513" y="2262187"/>
            <a:ext cx="714149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338626" y="1260511"/>
            <a:ext cx="5693545" cy="14914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226" y="1360400"/>
            <a:ext cx="55477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Получение ВУ в ГИБДД (курсанты общевойскового отделения):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Категория «С, С1» –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Категория «В, В1» –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5 семестре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020708"/>
            <a:ext cx="311703" cy="310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305348"/>
            <a:ext cx="311703" cy="31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0" y="3085286"/>
            <a:ext cx="3724668" cy="26421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978827" y="3390900"/>
            <a:ext cx="4786539" cy="1838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3570" y="3530950"/>
            <a:ext cx="45262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Получение удостоверения </a:t>
            </a:r>
            <a:br>
              <a:rPr lang="ru-RU" sz="2000" b="1" dirty="0">
                <a:ln/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latin typeface="Seattle Sans [RUS by me]" panose="00000400000000000000" pitchFamily="2" charset="0"/>
              </a:rPr>
              <a:t>на право управления маломерным судном (курсанты военно-морского отделения) </a:t>
            </a:r>
            <a:br>
              <a:rPr lang="ru-RU" sz="2000" b="1" dirty="0">
                <a:ln/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latin typeface="Seattle Sans [RUS by me]" panose="00000400000000000000" pitchFamily="2" charset="0"/>
              </a:rPr>
              <a:t>в ГИМС –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</p:txBody>
      </p:sp>
    </p:spTree>
    <p:extLst>
      <p:ext uri="{BB962C8B-B14F-4D97-AF65-F5344CB8AC3E}">
        <p14:creationId xmlns:p14="http://schemas.microsoft.com/office/powerpoint/2010/main" val="371002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Каникулярный отпуск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5888"/>
          <a:stretch/>
        </p:blipFill>
        <p:spPr>
          <a:xfrm>
            <a:off x="6427773" y="4132426"/>
            <a:ext cx="3533910" cy="153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59" y="3782575"/>
            <a:ext cx="1987263" cy="2399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977562" y="1046885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94" y="1193242"/>
            <a:ext cx="101757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latin typeface="Seattle Sans [RUS by me]" panose="00000400000000000000" pitchFamily="2" charset="0"/>
              </a:rPr>
              <a:t>Летний каникулярный отпуск продолжительностью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30 суток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977560" y="1896354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93" y="2041193"/>
            <a:ext cx="1005533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latin typeface="Seattle Sans [RUS by me]" panose="00000400000000000000" pitchFamily="2" charset="0"/>
              </a:rPr>
              <a:t>Зимний каникулярный отпуск продолжительностью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15 суток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977560" y="2755348"/>
            <a:ext cx="10252413" cy="93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560" y="2796930"/>
            <a:ext cx="101319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Дополнительные дни к отпуску курсантам, показывающим знания на «отлично»</a:t>
            </a: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78918" y="3967383"/>
            <a:ext cx="6252704" cy="18220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594" y="4102596"/>
            <a:ext cx="59842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Курсантам 1 курса (проходящим военную службу по призыву) </a:t>
            </a:r>
            <a:br>
              <a:rPr lang="ru-RU" sz="2400" b="1" dirty="0">
                <a:ln/>
                <a:latin typeface="Seattle Sans [RUS by me]" panose="00000400000000000000" pitchFamily="2" charset="0"/>
              </a:rPr>
            </a:br>
            <a:r>
              <a:rPr lang="ru-RU" sz="2400" b="1" dirty="0">
                <a:ln/>
                <a:latin typeface="Seattle Sans [RUS by me]" panose="00000400000000000000" pitchFamily="2" charset="0"/>
              </a:rPr>
              <a:t>для льготного проезда выдаются воинские перевозочные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9897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Достопримечательности города Краснодар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pic>
        <p:nvPicPr>
          <p:cNvPr id="54" name="Объект 4">
            <a:extLst>
              <a:ext uri="{FF2B5EF4-FFF2-40B4-BE49-F238E27FC236}">
                <a16:creationId xmlns:a16="http://schemas.microsoft.com/office/drawing/2014/main" id="{7B842091-A4A3-4AD0-B3A7-0AF843A0B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3" y="756432"/>
            <a:ext cx="5399177" cy="303737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886C87F-6143-47EC-9381-5E2AEBDA1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664361"/>
            <a:ext cx="5236806" cy="31936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7BE62D-6EA1-415D-8A98-8E0E61DF19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2085"/>
            <a:ext cx="5236807" cy="30060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16A536D-E021-4B03-953D-EB12C474F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2" y="3584177"/>
            <a:ext cx="5399176" cy="32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76996" y="1910573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Kvvu.mil.ru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082F8C-0244-4EA2-9177-3B8BDE9B8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6302" cy="6877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9A982D-EE92-46DF-917F-E3A610CEA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0266"/>
          <a:stretch/>
        </p:blipFill>
        <p:spPr>
          <a:xfrm>
            <a:off x="5636302" y="0"/>
            <a:ext cx="6555698" cy="68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5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Уникальность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pic>
        <p:nvPicPr>
          <p:cNvPr id="24" name="Объект 13">
            <a:extLst>
              <a:ext uri="{FF2B5EF4-FFF2-40B4-BE49-F238E27FC236}">
                <a16:creationId xmlns:a16="http://schemas.microsoft.com/office/drawing/2014/main" id="{538E7E54-AD23-44CE-90BF-7F806B302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9731"/>
            <a:ext cx="5974759" cy="3340048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7">
            <a:extLst>
              <a:ext uri="{FF2B5EF4-FFF2-40B4-BE49-F238E27FC236}">
                <a16:creationId xmlns:a16="http://schemas.microsoft.com/office/drawing/2014/main" id="{3548D53C-1462-4744-8967-40FDED63820E}"/>
              </a:ext>
            </a:extLst>
          </p:cNvPr>
          <p:cNvSpPr>
            <a:spLocks/>
          </p:cNvSpPr>
          <p:nvPr/>
        </p:nvSpPr>
        <p:spPr>
          <a:xfrm>
            <a:off x="133350" y="995783"/>
            <a:ext cx="11738859" cy="1191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04006-BA3F-4669-8B02-2940A16B9626}"/>
              </a:ext>
            </a:extLst>
          </p:cNvPr>
          <p:cNvSpPr txBox="1"/>
          <p:nvPr/>
        </p:nvSpPr>
        <p:spPr>
          <a:xfrm>
            <a:off x="133351" y="1068221"/>
            <a:ext cx="117388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Училище является уникальным по своему профилю, единственным в России, где проходят подготовку специалисты по информационной безопасности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защите государственной тайны, а также специалисты в области управления и кадровой работы</a:t>
            </a:r>
            <a:endParaRPr lang="ru-RU" sz="22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AA5A1C-C2AF-4C3A-8E9D-C2E1B77BC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8" y="2449731"/>
            <a:ext cx="5937862" cy="3340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09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Учебные корпуса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6" y="1057643"/>
            <a:ext cx="4860000" cy="344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392" y="1793939"/>
            <a:ext cx="4860000" cy="347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>
            <a:spLocks/>
          </p:cNvSpPr>
          <p:nvPr/>
        </p:nvSpPr>
        <p:spPr>
          <a:xfrm>
            <a:off x="1282571" y="4672513"/>
            <a:ext cx="3743610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5856" y="4757150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Учебный корпус № 1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7169200" y="5414573"/>
            <a:ext cx="3743610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2485" y="5499210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Учебный корпус № 2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Учебные аудитории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6" descr="E:\1 Материалы для встречи\Новая территория\20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" y="1434809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1 Материалы для встречи\Новая территория\21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23" y="1434809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E:\1 Материалы для встречи\Новая территория\22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3" y="1444090"/>
            <a:ext cx="3960000" cy="296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45836" y="457696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930" y="4650605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Компьютерные классы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4318074" y="4565966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9763" y="4661599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Учебные классы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8390312" y="4565965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1954" y="4650606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Лекционные залы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5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Программы подготовки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2649197" y="1016102"/>
            <a:ext cx="7622848" cy="4801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4655" y="1040919"/>
            <a:ext cx="740065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ВЫСШЕЕ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2649197" y="4328981"/>
            <a:ext cx="7622848" cy="467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654" y="4351348"/>
            <a:ext cx="740065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СРЕДНЕЕ ПРОФЕССИОНАЛЬНОЕ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graphicFrame>
        <p:nvGraphicFramePr>
          <p:cNvPr id="11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86306"/>
              </p:ext>
            </p:extLst>
          </p:nvPr>
        </p:nvGraphicFramePr>
        <p:xfrm>
          <a:off x="299102" y="1561846"/>
          <a:ext cx="11458951" cy="2682204"/>
        </p:xfrm>
        <a:graphic>
          <a:graphicData uri="http://schemas.openxmlformats.org/drawingml/2006/table">
            <a:tbl>
              <a:tblPr/>
              <a:tblGrid>
                <a:gridCol w="158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713">
                  <a:extLst>
                    <a:ext uri="{9D8B030D-6E8A-4147-A177-3AD203B41FA5}">
                      <a16:colId xmlns:a16="http://schemas.microsoft.com/office/drawing/2014/main" val="3436410809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допуска к ГТ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форма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 (Вооруженные Силы </a:t>
                      </a:r>
                      <a:b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Федерации, другие войска, воинские формирования и приравненные к ним органы </a:t>
                      </a:r>
                      <a:b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в области управления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форма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graphicFrame>
        <p:nvGraphicFramePr>
          <p:cNvPr id="13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45761"/>
              </p:ext>
            </p:extLst>
          </p:nvPr>
        </p:nvGraphicFramePr>
        <p:xfrm>
          <a:off x="264919" y="4844949"/>
          <a:ext cx="11493134" cy="1301724"/>
        </p:xfrm>
        <a:graphic>
          <a:graphicData uri="http://schemas.openxmlformats.org/drawingml/2006/table">
            <a:tbl>
              <a:tblPr/>
              <a:tblGrid>
                <a:gridCol w="162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223">
                  <a:extLst>
                    <a:ext uri="{9D8B030D-6E8A-4147-A177-3AD203B41FA5}">
                      <a16:colId xmlns:a16="http://schemas.microsoft.com/office/drawing/2014/main" val="692088878"/>
                    </a:ext>
                  </a:extLst>
                </a:gridCol>
              </a:tblGrid>
              <a:tr h="285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допуска к ГТ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10.02.05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Техник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форма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0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Правила поступления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3736"/>
          <a:stretch/>
        </p:blipFill>
        <p:spPr>
          <a:xfrm>
            <a:off x="219491" y="1573855"/>
            <a:ext cx="7878202" cy="39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8327149" y="1448797"/>
            <a:ext cx="3743610" cy="43367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5078" y="1504060"/>
            <a:ext cx="3607751" cy="4216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Официальная информация </a:t>
            </a:r>
            <a:br>
              <a:rPr lang="en-US" sz="2200" b="1" dirty="0">
                <a:ln/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latin typeface="Seattle Sans [RUS by me]" panose="00000400000000000000" pitchFamily="2" charset="0"/>
              </a:rPr>
              <a:t>по порядку приема </a:t>
            </a:r>
            <a:br>
              <a:rPr lang="en-US" sz="2200" b="1" dirty="0">
                <a:ln/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latin typeface="Seattle Sans [RUS by me]" panose="00000400000000000000" pitchFamily="2" charset="0"/>
              </a:rPr>
              <a:t>в училище размещена на официальном сайте </a:t>
            </a:r>
            <a:r>
              <a:rPr lang="en-US" sz="26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www.kvvu.mil.ru</a:t>
            </a:r>
          </a:p>
          <a:p>
            <a:pPr algn="ctr"/>
            <a:endParaRPr lang="en-US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  <a:p>
            <a:pPr algn="ctr"/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Информация, размещенная на других сайтах может не соответствовать действительности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9219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Минимальные баллы ЕГЭ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325110" y="1158619"/>
            <a:ext cx="11490879" cy="11908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06" y="1260482"/>
            <a:ext cx="11041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Минимальные баллы ЕГЭ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 (вступительных испытаний, проводимых училищем самостоятельно), подтверждающие успешное прохождение вступительных испытаний:</a:t>
            </a:r>
          </a:p>
        </p:txBody>
      </p:sp>
      <p:graphicFrame>
        <p:nvGraphicFramePr>
          <p:cNvPr id="10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1750"/>
              </p:ext>
            </p:extLst>
          </p:nvPr>
        </p:nvGraphicFramePr>
        <p:xfrm>
          <a:off x="325110" y="2424212"/>
          <a:ext cx="11490881" cy="3200364"/>
        </p:xfrm>
        <a:graphic>
          <a:graphicData uri="http://schemas.openxmlformats.org/drawingml/2006/table">
            <a:tbl>
              <a:tblPr/>
              <a:tblGrid>
                <a:gridCol w="15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Математика (профильная)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Физика/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История/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объектах информатизации военного назначения</a:t>
                      </a:r>
                      <a:r>
                        <a:rPr kumimoji="0" lang="ru-RU" sz="16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39/40*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(Вооруженные Силы Российской Федерации, другие войска, воинские формирования </a:t>
                      </a:r>
                      <a:b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приравненные к ним органы 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40/40**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3F5B70-7FA3-4802-BBBA-B94FAD8673FF}"/>
              </a:ext>
            </a:extLst>
          </p:cNvPr>
          <p:cNvSpPr txBox="1"/>
          <p:nvPr/>
        </p:nvSpPr>
        <p:spPr>
          <a:xfrm>
            <a:off x="325109" y="5718282"/>
            <a:ext cx="114908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14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 Поступающие выбирают одно из вступительных испытаний на выбор: Физику или Информатику и ИКТ</a:t>
            </a:r>
          </a:p>
          <a:p>
            <a:pPr indent="179388" algn="just"/>
            <a:r>
              <a:rPr lang="ru-RU" sz="14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** Поступающие выбирают одно из вступительных испытаний на выбор: Историю или Информатику и ИКТ</a:t>
            </a:r>
          </a:p>
        </p:txBody>
      </p:sp>
    </p:spTree>
    <p:extLst>
      <p:ext uri="{BB962C8B-B14F-4D97-AF65-F5344CB8AC3E}">
        <p14:creationId xmlns:p14="http://schemas.microsoft.com/office/powerpoint/2010/main" val="53113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профессиональной подготовленности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5720" y="4700187"/>
            <a:ext cx="11582934" cy="1435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00" y="4756314"/>
            <a:ext cx="113220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Кандидат считается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прошедшим дополнительное вступительное испытание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если: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 сумме по двум темам набрал менее 60 баллов;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по любой из тем набрал менее 21 балла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151648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509296"/>
            <a:ext cx="267550" cy="2663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95720" y="1019542"/>
            <a:ext cx="11582934" cy="15042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200" y="1101308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Проводится с поступающими по специальности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56.05.06 Защита информации на объектах информатизации военного назначения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Форма проведения вступительного испытания -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собеседование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5720" y="2736761"/>
            <a:ext cx="11582934" cy="17668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00" y="2809980"/>
            <a:ext cx="113220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Экзаменационный билет содержит две темы для собеседования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Темы собеседований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размещены на сайте училища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в разделе «Поступающим» (в программе дополнительного вступительного испытания)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Ответ на каждую из тем оценивается по 50-ти бальной шкале.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Итоговая оценка – сумма баллов по каждой из тем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285024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172755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783997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7" y="4096649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Условия проживания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P9010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>
            <a:fillRect/>
          </a:stretch>
        </p:blipFill>
        <p:spPr bwMode="auto">
          <a:xfrm>
            <a:off x="155233" y="1784786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" y="2995284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7" y="1784786"/>
            <a:ext cx="2592000" cy="184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6271" r="5914"/>
          <a:stretch>
            <a:fillRect/>
          </a:stretch>
        </p:blipFill>
        <p:spPr bwMode="auto">
          <a:xfrm>
            <a:off x="3581406" y="1784786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Гуль АП\Desktop\Рисунок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/>
          <a:stretch/>
        </p:blipFill>
        <p:spPr bwMode="auto">
          <a:xfrm>
            <a:off x="8577681" y="2924323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Гуль АП\Desktop\Рисунок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5"/>
          <a:stretch/>
        </p:blipFill>
        <p:spPr bwMode="auto">
          <a:xfrm>
            <a:off x="9484967" y="4251997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:\Общежитие северная\IMG-20170128-WA0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/>
          <a:stretch>
            <a:fillRect/>
          </a:stretch>
        </p:blipFill>
        <p:spPr bwMode="auto">
          <a:xfrm>
            <a:off x="4326378" y="2995284"/>
            <a:ext cx="2592000" cy="1795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23" r="227" b="4221"/>
          <a:stretch>
            <a:fillRect/>
          </a:stretch>
        </p:blipFill>
        <p:spPr bwMode="auto">
          <a:xfrm>
            <a:off x="5161422" y="4392067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54812" y="940755"/>
            <a:ext cx="3290128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11" y="921705"/>
            <a:ext cx="32170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1 курс – </a:t>
            </a: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казарменного типа</a:t>
            </a: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581405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05" y="921705"/>
            <a:ext cx="39433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2-5 курс – </a:t>
            </a: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комнатного типа</a:t>
            </a: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7889887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4252" y="938797"/>
            <a:ext cx="427038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Завершение реконструкции жилого дома</a:t>
            </a:r>
          </a:p>
        </p:txBody>
      </p:sp>
      <p:pic>
        <p:nvPicPr>
          <p:cNvPr id="22" name="Picture 2" descr="J:\untitled folder 2\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33" y="4341991"/>
            <a:ext cx="2592000" cy="185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1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8 УГШ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8 УГШ" id="{5DA8495E-293E-4B36-9E1A-210A626861C1}" vid="{DFB268D6-6652-47A7-988A-553AF26E701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13749</TotalTime>
  <Words>711</Words>
  <Application>Microsoft Office PowerPoint</Application>
  <PresentationFormat>Широкоэкранный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Bookman Old Style</vt:lpstr>
      <vt:lpstr>Calibri</vt:lpstr>
      <vt:lpstr>Calibri Light</vt:lpstr>
      <vt:lpstr>Franklin Gothic Demi Cond</vt:lpstr>
      <vt:lpstr>Georgia</vt:lpstr>
      <vt:lpstr>Seattle Sans [RUS by me]</vt:lpstr>
      <vt:lpstr>Тема 8 УГШ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admsec</cp:lastModifiedBy>
  <cp:revision>688</cp:revision>
  <cp:lastPrinted>2022-06-02T09:37:59Z</cp:lastPrinted>
  <dcterms:created xsi:type="dcterms:W3CDTF">2020-10-01T09:41:00Z</dcterms:created>
  <dcterms:modified xsi:type="dcterms:W3CDTF">2023-09-28T07:35:00Z</dcterms:modified>
</cp:coreProperties>
</file>